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64"/>
  </p:notesMasterIdLst>
  <p:handoutMasterIdLst>
    <p:handoutMasterId r:id="rId65"/>
  </p:handoutMasterIdLst>
  <p:sldIdLst>
    <p:sldId id="320" r:id="rId3"/>
    <p:sldId id="318" r:id="rId4"/>
    <p:sldId id="259" r:id="rId5"/>
    <p:sldId id="314" r:id="rId6"/>
    <p:sldId id="319" r:id="rId7"/>
    <p:sldId id="260" r:id="rId8"/>
    <p:sldId id="264" r:id="rId9"/>
    <p:sldId id="263" r:id="rId10"/>
    <p:sldId id="262" r:id="rId11"/>
    <p:sldId id="265" r:id="rId12"/>
    <p:sldId id="321" r:id="rId13"/>
    <p:sldId id="266" r:id="rId14"/>
    <p:sldId id="267" r:id="rId15"/>
    <p:sldId id="268" r:id="rId16"/>
    <p:sldId id="269" r:id="rId17"/>
    <p:sldId id="270" r:id="rId18"/>
    <p:sldId id="322" r:id="rId19"/>
    <p:sldId id="323" r:id="rId20"/>
    <p:sldId id="258" r:id="rId21"/>
    <p:sldId id="257" r:id="rId22"/>
    <p:sldId id="278" r:id="rId23"/>
    <p:sldId id="324" r:id="rId24"/>
    <p:sldId id="315" r:id="rId25"/>
    <p:sldId id="316" r:id="rId26"/>
    <p:sldId id="317" r:id="rId27"/>
    <p:sldId id="271" r:id="rId28"/>
    <p:sldId id="276" r:id="rId29"/>
    <p:sldId id="272" r:id="rId30"/>
    <p:sldId id="284" r:id="rId31"/>
    <p:sldId id="283" r:id="rId32"/>
    <p:sldId id="285" r:id="rId33"/>
    <p:sldId id="286" r:id="rId34"/>
    <p:sldId id="287" r:id="rId35"/>
    <p:sldId id="288" r:id="rId36"/>
    <p:sldId id="289" r:id="rId37"/>
    <p:sldId id="294" r:id="rId38"/>
    <p:sldId id="290" r:id="rId39"/>
    <p:sldId id="291" r:id="rId40"/>
    <p:sldId id="292" r:id="rId41"/>
    <p:sldId id="293" r:id="rId42"/>
    <p:sldId id="296" r:id="rId43"/>
    <p:sldId id="295" r:id="rId44"/>
    <p:sldId id="298" r:id="rId45"/>
    <p:sldId id="299" r:id="rId46"/>
    <p:sldId id="300" r:id="rId47"/>
    <p:sldId id="297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1" r:id="rId58"/>
    <p:sldId id="310" r:id="rId59"/>
    <p:sldId id="279" r:id="rId60"/>
    <p:sldId id="281" r:id="rId61"/>
    <p:sldId id="280" r:id="rId62"/>
    <p:sldId id="313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320"/>
            <p14:sldId id="318"/>
            <p14:sldId id="259"/>
            <p14:sldId id="314"/>
            <p14:sldId id="319"/>
            <p14:sldId id="260"/>
            <p14:sldId id="264"/>
            <p14:sldId id="263"/>
            <p14:sldId id="262"/>
            <p14:sldId id="265"/>
            <p14:sldId id="321"/>
            <p14:sldId id="266"/>
            <p14:sldId id="267"/>
            <p14:sldId id="268"/>
            <p14:sldId id="269"/>
            <p14:sldId id="270"/>
            <p14:sldId id="322"/>
            <p14:sldId id="323"/>
            <p14:sldId id="258"/>
            <p14:sldId id="257"/>
            <p14:sldId id="278"/>
            <p14:sldId id="324"/>
            <p14:sldId id="315"/>
            <p14:sldId id="316"/>
            <p14:sldId id="317"/>
            <p14:sldId id="271"/>
            <p14:sldId id="276"/>
            <p14:sldId id="272"/>
            <p14:sldId id="284"/>
            <p14:sldId id="283"/>
            <p14:sldId id="285"/>
            <p14:sldId id="286"/>
            <p14:sldId id="287"/>
            <p14:sldId id="288"/>
            <p14:sldId id="289"/>
            <p14:sldId id="294"/>
            <p14:sldId id="290"/>
            <p14:sldId id="291"/>
            <p14:sldId id="292"/>
            <p14:sldId id="293"/>
            <p14:sldId id="296"/>
            <p14:sldId id="295"/>
            <p14:sldId id="298"/>
            <p14:sldId id="299"/>
            <p14:sldId id="300"/>
            <p14:sldId id="297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1"/>
            <p14:sldId id="310"/>
            <p14:sldId id="279"/>
            <p14:sldId id="281"/>
            <p14:sldId id="280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88888"/>
    <a:srgbClr val="CF0000"/>
    <a:srgbClr val="D8CF3D"/>
    <a:srgbClr val="00B858"/>
    <a:srgbClr val="DDA19F"/>
    <a:srgbClr val="483534"/>
    <a:srgbClr val="003162"/>
    <a:srgbClr val="43A243"/>
    <a:srgbClr val="0F0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3827" autoAdjust="0"/>
  </p:normalViewPr>
  <p:slideViewPr>
    <p:cSldViewPr snapToGrid="0" snapToObjects="1">
      <p:cViewPr varScale="1">
        <p:scale>
          <a:sx n="70" d="100"/>
          <a:sy n="70" d="100"/>
        </p:scale>
        <p:origin x="874" y="38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Unusual </a:t>
            </a:r>
            <a:r>
              <a:rPr lang="en-US" dirty="0" err="1" smtClean="0"/>
              <a:t>plasmonic</a:t>
            </a:r>
            <a:r>
              <a:rPr lang="en-US" dirty="0" smtClean="0"/>
              <a:t> laser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erical.com/register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merical.com/portal/workshop.html?ec=CDF54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EE232: Lightwave Devices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789157"/>
            <a:ext cx="6400800" cy="1572199"/>
          </a:xfrm>
        </p:spPr>
        <p:txBody>
          <a:bodyPr>
            <a:normAutofit/>
          </a:bodyPr>
          <a:lstStyle/>
          <a:p>
            <a:r>
              <a:rPr lang="en-US" dirty="0" smtClean="0"/>
              <a:t>Prof: Ming Wu</a:t>
            </a:r>
          </a:p>
          <a:p>
            <a:r>
              <a:rPr lang="en-US" dirty="0" smtClean="0"/>
              <a:t>GSI: Kevin Han</a:t>
            </a:r>
            <a:endParaRPr lang="en-US" dirty="0"/>
          </a:p>
          <a:p>
            <a:r>
              <a:rPr lang="en-US" dirty="0"/>
              <a:t>Discussion </a:t>
            </a:r>
            <a:r>
              <a:rPr lang="en-US" dirty="0" smtClean="0"/>
              <a:t>1/17/18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33145"/>
            <a:ext cx="7740650" cy="4641083"/>
          </a:xfrm>
        </p:spPr>
        <p:txBody>
          <a:bodyPr>
            <a:normAutofit/>
          </a:bodyPr>
          <a:lstStyle/>
          <a:p>
            <a:r>
              <a:rPr lang="en-US" b="1" dirty="0" smtClean="0"/>
              <a:t>Perfect electrical conductor (PEC)</a:t>
            </a:r>
            <a:r>
              <a:rPr lang="en-US" dirty="0" smtClean="0"/>
              <a:t>: All radiation is reflected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Perfect </a:t>
            </a:r>
            <a:r>
              <a:rPr lang="en-US" b="1" dirty="0" smtClean="0"/>
              <a:t>magnetic conductor (PMC): </a:t>
            </a:r>
            <a:r>
              <a:rPr lang="en-US" dirty="0" smtClean="0"/>
              <a:t>Less common</a:t>
            </a:r>
          </a:p>
          <a:p>
            <a:r>
              <a:rPr lang="en-US" b="1" dirty="0" smtClean="0"/>
              <a:t>Periodic boundary condition</a:t>
            </a:r>
            <a:r>
              <a:rPr lang="en-US" dirty="0" smtClean="0"/>
              <a:t>: Used for periodic structures. Need only simulate a unit cell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39" y="2040098"/>
            <a:ext cx="3257550" cy="199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6514" y="3753685"/>
            <a:ext cx="2779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Griffiths, </a:t>
            </a:r>
            <a:r>
              <a:rPr lang="en-US" sz="1200" i="1" dirty="0" smtClean="0"/>
              <a:t>Intro to Electrodynamics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928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33145"/>
            <a:ext cx="7740650" cy="4641083"/>
          </a:xfrm>
        </p:spPr>
        <p:txBody>
          <a:bodyPr>
            <a:normAutofit/>
          </a:bodyPr>
          <a:lstStyle/>
          <a:p>
            <a:r>
              <a:rPr lang="en-US" b="1" dirty="0" smtClean="0"/>
              <a:t>Symmetric and anti-symmetric boundary</a:t>
            </a:r>
            <a:r>
              <a:rPr lang="en-US" dirty="0" smtClean="0"/>
              <a:t>: used when simulation has a mirror symmetry, to reduce simulation time by factor of 2, 4, or 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2673803"/>
            <a:ext cx="39528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04" y="761111"/>
            <a:ext cx="7109346" cy="4795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1308" y="3216322"/>
            <a:ext cx="1241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Line current source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3255" y="5785426"/>
            <a:ext cx="339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Jianming</a:t>
            </a:r>
            <a:r>
              <a:rPr lang="en-US" sz="1400" dirty="0" smtClean="0"/>
              <a:t> </a:t>
            </a:r>
            <a:r>
              <a:rPr lang="en-US" sz="1400" dirty="0" err="1" smtClean="0"/>
              <a:t>Jin</a:t>
            </a:r>
            <a:r>
              <a:rPr lang="en-US" sz="1400" dirty="0" smtClean="0"/>
              <a:t>, “Theory </a:t>
            </a:r>
            <a:r>
              <a:rPr lang="en-US" sz="1400" dirty="0"/>
              <a:t>and Computation of Electromagnetic </a:t>
            </a:r>
            <a:r>
              <a:rPr lang="en-US" sz="1400" dirty="0" smtClean="0"/>
              <a:t>Fields”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13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8" y="593108"/>
            <a:ext cx="8781014" cy="4088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73255" y="5785426"/>
            <a:ext cx="339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Jianming</a:t>
            </a:r>
            <a:r>
              <a:rPr lang="en-US" sz="1400" dirty="0" smtClean="0"/>
              <a:t> </a:t>
            </a:r>
            <a:r>
              <a:rPr lang="en-US" sz="1400" dirty="0" err="1" smtClean="0"/>
              <a:t>Jin</a:t>
            </a:r>
            <a:r>
              <a:rPr lang="en-US" sz="1400" dirty="0" smtClean="0"/>
              <a:t>, “Theory </a:t>
            </a:r>
            <a:r>
              <a:rPr lang="en-US" sz="1400" dirty="0"/>
              <a:t>and Computation of Electromagnetic </a:t>
            </a:r>
            <a:r>
              <a:rPr lang="en-US" sz="1400" dirty="0" smtClean="0"/>
              <a:t>Fields”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1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692766"/>
            <a:ext cx="7991475" cy="3752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73255" y="5785426"/>
            <a:ext cx="339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Jianming</a:t>
            </a:r>
            <a:r>
              <a:rPr lang="en-US" sz="1400" dirty="0" smtClean="0"/>
              <a:t> </a:t>
            </a:r>
            <a:r>
              <a:rPr lang="en-US" sz="1400" dirty="0" err="1" smtClean="0"/>
              <a:t>Jin</a:t>
            </a:r>
            <a:r>
              <a:rPr lang="en-US" sz="1400" dirty="0" smtClean="0"/>
              <a:t>, “Theory </a:t>
            </a:r>
            <a:r>
              <a:rPr lang="en-US" sz="1400" dirty="0"/>
              <a:t>and Computation of Electromagnetic </a:t>
            </a:r>
            <a:r>
              <a:rPr lang="en-US" sz="1400" dirty="0" smtClean="0"/>
              <a:t>Fields”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23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875944"/>
            <a:ext cx="7839075" cy="3495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73255" y="5785426"/>
            <a:ext cx="339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Jianming</a:t>
            </a:r>
            <a:r>
              <a:rPr lang="en-US" sz="1400" dirty="0" smtClean="0"/>
              <a:t> </a:t>
            </a:r>
            <a:r>
              <a:rPr lang="en-US" sz="1400" dirty="0" err="1" smtClean="0"/>
              <a:t>Jin</a:t>
            </a:r>
            <a:r>
              <a:rPr lang="en-US" sz="1400" dirty="0" smtClean="0"/>
              <a:t>, “Theory </a:t>
            </a:r>
            <a:r>
              <a:rPr lang="en-US" sz="1400" dirty="0"/>
              <a:t>and Computation of Electromagnetic </a:t>
            </a:r>
            <a:r>
              <a:rPr lang="en-US" sz="1400" dirty="0" smtClean="0"/>
              <a:t>Fields”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45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FDTD code implementation</a:t>
            </a:r>
            <a:br>
              <a:rPr lang="en-US" sz="3200" dirty="0" smtClean="0"/>
            </a:br>
            <a:r>
              <a:rPr lang="en-US" sz="3200" dirty="0" smtClean="0"/>
              <a:t>for previous example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10698" y="4853158"/>
            <a:ext cx="357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 50 lines of MATLAB code!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659922" y="157247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 %Electric flux (</a:t>
            </a:r>
            <a:r>
              <a:rPr lang="en-US" sz="800" dirty="0" err="1"/>
              <a:t>Dz</a:t>
            </a:r>
            <a:r>
              <a:rPr lang="en-US" sz="800" dirty="0"/>
              <a:t>)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Dz</a:t>
            </a:r>
            <a:r>
              <a:rPr lang="en-US" sz="800" dirty="0"/>
              <a:t>(2:M-1,2:N-1)=...</a:t>
            </a:r>
          </a:p>
          <a:p>
            <a:r>
              <a:rPr lang="en-US" sz="800" dirty="0"/>
              <a:t>    (1./</a:t>
            </a:r>
            <a:r>
              <a:rPr lang="en-US" sz="800" dirty="0" err="1"/>
              <a:t>beta_x</a:t>
            </a:r>
            <a:r>
              <a:rPr lang="en-US" sz="800" dirty="0"/>
              <a:t>(2:M-1,2:N-1)).*(</a:t>
            </a:r>
            <a:r>
              <a:rPr lang="en-US" sz="800" dirty="0" err="1"/>
              <a:t>alpha_x</a:t>
            </a:r>
            <a:r>
              <a:rPr lang="en-US" sz="800" dirty="0"/>
              <a:t>(2:M-1,2:N-1).*</a:t>
            </a:r>
            <a:r>
              <a:rPr lang="en-US" sz="800" dirty="0" err="1"/>
              <a:t>Dz_negt</a:t>
            </a:r>
            <a:r>
              <a:rPr lang="en-US" sz="800" dirty="0"/>
              <a:t>(2:M-1,2:N-1)...</a:t>
            </a:r>
          </a:p>
          <a:p>
            <a:r>
              <a:rPr lang="en-US" sz="800" dirty="0"/>
              <a:t>        +(epsilon/</a:t>
            </a:r>
            <a:r>
              <a:rPr lang="en-US" sz="800" dirty="0" err="1"/>
              <a:t>delx</a:t>
            </a:r>
            <a:r>
              <a:rPr lang="en-US" sz="800" dirty="0"/>
              <a:t>)*(</a:t>
            </a:r>
            <a:r>
              <a:rPr lang="en-US" sz="800" dirty="0" err="1"/>
              <a:t>Hy</a:t>
            </a:r>
            <a:r>
              <a:rPr lang="en-US" sz="800" dirty="0"/>
              <a:t>(2:M-1,2:N-1)-</a:t>
            </a:r>
            <a:r>
              <a:rPr lang="en-US" sz="800" dirty="0" err="1"/>
              <a:t>Hy</a:t>
            </a:r>
            <a:r>
              <a:rPr lang="en-US" sz="800" dirty="0"/>
              <a:t>(1:M-2,2:N-1))...</a:t>
            </a:r>
          </a:p>
          <a:p>
            <a:r>
              <a:rPr lang="en-US" sz="800" dirty="0"/>
              <a:t>        -(epsilon/</a:t>
            </a:r>
            <a:r>
              <a:rPr lang="en-US" sz="800" dirty="0" err="1"/>
              <a:t>dely</a:t>
            </a:r>
            <a:r>
              <a:rPr lang="en-US" sz="800" dirty="0"/>
              <a:t>)*(</a:t>
            </a:r>
            <a:r>
              <a:rPr lang="en-US" sz="800" dirty="0" err="1"/>
              <a:t>Hx</a:t>
            </a:r>
            <a:r>
              <a:rPr lang="en-US" sz="800" dirty="0"/>
              <a:t>(2:M-1,2:N-1)-</a:t>
            </a:r>
            <a:r>
              <a:rPr lang="en-US" sz="800" dirty="0" err="1"/>
              <a:t>Hx</a:t>
            </a:r>
            <a:r>
              <a:rPr lang="en-US" sz="800" dirty="0"/>
              <a:t>(2:M-1,1:N-2))-epsilon*</a:t>
            </a:r>
            <a:r>
              <a:rPr lang="en-US" sz="800" dirty="0" err="1"/>
              <a:t>Jz</a:t>
            </a:r>
            <a:r>
              <a:rPr lang="en-US" sz="800" dirty="0"/>
              <a:t>(2:M-1,2:N-1));</a:t>
            </a:r>
          </a:p>
          <a:p>
            <a:r>
              <a:rPr lang="en-US" sz="800" dirty="0"/>
              <a:t>    </a:t>
            </a:r>
          </a:p>
          <a:p>
            <a:r>
              <a:rPr lang="en-US" sz="800" dirty="0"/>
              <a:t>    %Electric field intensity (</a:t>
            </a:r>
            <a:r>
              <a:rPr lang="en-US" sz="800" dirty="0" err="1"/>
              <a:t>Ez</a:t>
            </a:r>
            <a:r>
              <a:rPr lang="en-US" sz="800" dirty="0"/>
              <a:t>)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Ez</a:t>
            </a:r>
            <a:r>
              <a:rPr lang="en-US" sz="800" dirty="0"/>
              <a:t>(2:M-1,2:N-1)=...</a:t>
            </a:r>
          </a:p>
          <a:p>
            <a:r>
              <a:rPr lang="en-US" sz="800" dirty="0"/>
              <a:t>    (1./</a:t>
            </a:r>
            <a:r>
              <a:rPr lang="en-US" sz="800" dirty="0" err="1"/>
              <a:t>beta_y</a:t>
            </a:r>
            <a:r>
              <a:rPr lang="en-US" sz="800" dirty="0"/>
              <a:t>(2:M-1,2:N-1)).*(</a:t>
            </a:r>
            <a:r>
              <a:rPr lang="en-US" sz="800" dirty="0" err="1"/>
              <a:t>alpha_y</a:t>
            </a:r>
            <a:r>
              <a:rPr lang="en-US" sz="800" dirty="0"/>
              <a:t>(2:M-1,2:N-1).*</a:t>
            </a:r>
            <a:r>
              <a:rPr lang="en-US" sz="800" dirty="0" err="1"/>
              <a:t>Ez_negt</a:t>
            </a:r>
            <a:r>
              <a:rPr lang="en-US" sz="800" dirty="0"/>
              <a:t>(2:M-1,2:N-1)...</a:t>
            </a:r>
          </a:p>
          <a:p>
            <a:r>
              <a:rPr lang="en-US" sz="800" dirty="0"/>
              <a:t>        +(1/epsilon)*</a:t>
            </a:r>
            <a:r>
              <a:rPr lang="en-US" sz="800" dirty="0" err="1"/>
              <a:t>beta_z</a:t>
            </a:r>
            <a:r>
              <a:rPr lang="en-US" sz="800" dirty="0"/>
              <a:t>(2:M-1,2:N-1).*</a:t>
            </a:r>
            <a:r>
              <a:rPr lang="en-US" sz="800" dirty="0" err="1"/>
              <a:t>Dz</a:t>
            </a:r>
            <a:r>
              <a:rPr lang="en-US" sz="800" dirty="0"/>
              <a:t>(2:M-1,2:N-1)...</a:t>
            </a:r>
          </a:p>
          <a:p>
            <a:r>
              <a:rPr lang="en-US" sz="800" dirty="0"/>
              <a:t>        -(1/epsilon)*</a:t>
            </a:r>
            <a:r>
              <a:rPr lang="en-US" sz="800" dirty="0" err="1"/>
              <a:t>alpha_z</a:t>
            </a:r>
            <a:r>
              <a:rPr lang="en-US" sz="800" dirty="0"/>
              <a:t>(2:M-1,2:N-1).*</a:t>
            </a:r>
            <a:r>
              <a:rPr lang="en-US" sz="800" dirty="0" err="1"/>
              <a:t>Dz_negt</a:t>
            </a:r>
            <a:r>
              <a:rPr lang="en-US" sz="800" dirty="0"/>
              <a:t>(2:M-1,2:N-1));</a:t>
            </a:r>
          </a:p>
          <a:p>
            <a:r>
              <a:rPr lang="en-US" sz="800" dirty="0"/>
              <a:t>   </a:t>
            </a:r>
          </a:p>
          <a:p>
            <a:r>
              <a:rPr lang="en-US" sz="800" dirty="0" smtClean="0"/>
              <a:t>   %</a:t>
            </a:r>
            <a:r>
              <a:rPr lang="en-US" sz="800" dirty="0"/>
              <a:t>Apply Etan=0 </a:t>
            </a:r>
            <a:r>
              <a:rPr lang="en-US" sz="800" dirty="0" smtClean="0"/>
              <a:t>B.C</a:t>
            </a:r>
          </a:p>
          <a:p>
            <a:r>
              <a:rPr lang="en-US" sz="800" dirty="0" smtClean="0"/>
              <a:t>    </a:t>
            </a:r>
            <a:r>
              <a:rPr lang="en-US" sz="800" dirty="0" err="1" smtClean="0"/>
              <a:t>Ez</a:t>
            </a:r>
            <a:r>
              <a:rPr lang="en-US" sz="800" dirty="0" smtClean="0"/>
              <a:t>(1:M,25</a:t>
            </a:r>
            <a:r>
              <a:rPr lang="en-US" sz="800" dirty="0"/>
              <a:t>)=0;</a:t>
            </a:r>
          </a:p>
          <a:p>
            <a:r>
              <a:rPr lang="en-US" sz="800" dirty="0"/>
              <a:t>    </a:t>
            </a:r>
            <a:r>
              <a:rPr lang="en-US" sz="800" dirty="0" smtClean="0"/>
              <a:t>    </a:t>
            </a:r>
            <a:endParaRPr lang="en-US" sz="800" dirty="0"/>
          </a:p>
          <a:p>
            <a:r>
              <a:rPr lang="en-US" sz="800" dirty="0"/>
              <a:t>    %Update field components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Ez_negt</a:t>
            </a:r>
            <a:r>
              <a:rPr lang="en-US" sz="800" dirty="0"/>
              <a:t>=</a:t>
            </a:r>
            <a:r>
              <a:rPr lang="en-US" sz="800" dirty="0" err="1"/>
              <a:t>Ez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Hx_negt</a:t>
            </a:r>
            <a:r>
              <a:rPr lang="en-US" sz="800" dirty="0"/>
              <a:t>=</a:t>
            </a:r>
            <a:r>
              <a:rPr lang="en-US" sz="800" dirty="0" err="1"/>
              <a:t>Hx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Hy_negt</a:t>
            </a:r>
            <a:r>
              <a:rPr lang="en-US" sz="800" dirty="0"/>
              <a:t>=</a:t>
            </a:r>
            <a:r>
              <a:rPr lang="en-US" sz="800" dirty="0" err="1"/>
              <a:t>Hy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Dz_negt</a:t>
            </a:r>
            <a:r>
              <a:rPr lang="en-US" sz="800" dirty="0"/>
              <a:t>=</a:t>
            </a:r>
            <a:r>
              <a:rPr lang="en-US" sz="800" dirty="0" err="1"/>
              <a:t>Dz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Bx_negt</a:t>
            </a:r>
            <a:r>
              <a:rPr lang="en-US" sz="800" dirty="0"/>
              <a:t>=</a:t>
            </a:r>
            <a:r>
              <a:rPr lang="en-US" sz="800" dirty="0" err="1"/>
              <a:t>Bx</a:t>
            </a:r>
            <a:r>
              <a:rPr lang="en-US" sz="800" dirty="0"/>
              <a:t>;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By_negt</a:t>
            </a:r>
            <a:r>
              <a:rPr lang="en-US" sz="800" dirty="0"/>
              <a:t>=By;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123" y="157247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for n=1:1:timesteps</a:t>
            </a:r>
          </a:p>
          <a:p>
            <a:r>
              <a:rPr lang="en-US" sz="800" dirty="0"/>
              <a:t>   </a:t>
            </a:r>
            <a:r>
              <a:rPr lang="en-US" sz="800" dirty="0" smtClean="0"/>
              <a:t> </a:t>
            </a:r>
            <a:r>
              <a:rPr lang="en-US" sz="800" dirty="0" err="1"/>
              <a:t>Jz</a:t>
            </a:r>
            <a:r>
              <a:rPr lang="en-US" sz="800" dirty="0"/>
              <a:t>(</a:t>
            </a:r>
            <a:r>
              <a:rPr lang="en-US" sz="800" dirty="0" err="1"/>
              <a:t>src_X,src_Y</a:t>
            </a:r>
            <a:r>
              <a:rPr lang="en-US" sz="800" dirty="0"/>
              <a:t>)=</a:t>
            </a:r>
            <a:r>
              <a:rPr lang="en-US" sz="800" dirty="0" err="1"/>
              <a:t>exp</a:t>
            </a:r>
            <a:r>
              <a:rPr lang="en-US" sz="800" dirty="0"/>
              <a:t>(-0.5*(((n-1)*</a:t>
            </a:r>
            <a:r>
              <a:rPr lang="en-US" sz="800" dirty="0" err="1"/>
              <a:t>delt</a:t>
            </a:r>
            <a:r>
              <a:rPr lang="en-US" sz="800" dirty="0"/>
              <a:t>)/(2*period))^2)*sin(omega*(n-1)*</a:t>
            </a:r>
            <a:r>
              <a:rPr lang="en-US" sz="800" dirty="0" err="1"/>
              <a:t>delt</a:t>
            </a:r>
            <a:r>
              <a:rPr lang="en-US" sz="800" dirty="0"/>
              <a:t>);</a:t>
            </a:r>
          </a:p>
          <a:p>
            <a:r>
              <a:rPr lang="en-US" sz="800" dirty="0" smtClean="0"/>
              <a:t> </a:t>
            </a:r>
            <a:endParaRPr lang="en-US" sz="800" dirty="0"/>
          </a:p>
          <a:p>
            <a:r>
              <a:rPr lang="en-US" sz="800" dirty="0" smtClean="0"/>
              <a:t>    %Size of grids</a:t>
            </a:r>
          </a:p>
          <a:p>
            <a:r>
              <a:rPr lang="pt-BR" sz="800" dirty="0" smtClean="0"/>
              <a:t>    %Bx,Hx M rows, N-1 columns</a:t>
            </a:r>
          </a:p>
          <a:p>
            <a:r>
              <a:rPr lang="en-US" sz="800" dirty="0" smtClean="0"/>
              <a:t>    %</a:t>
            </a:r>
            <a:r>
              <a:rPr lang="en-US" sz="800" dirty="0" err="1" smtClean="0"/>
              <a:t>By,Hy</a:t>
            </a:r>
            <a:r>
              <a:rPr lang="en-US" sz="800" dirty="0" smtClean="0"/>
              <a:t> M-1 rows, N columns</a:t>
            </a:r>
          </a:p>
          <a:p>
            <a:r>
              <a:rPr lang="pt-BR" sz="800" dirty="0" smtClean="0"/>
              <a:t>    %Dz,Ez M rows, N columns</a:t>
            </a:r>
          </a:p>
          <a:p>
            <a:r>
              <a:rPr lang="en-US" sz="800" dirty="0" smtClean="0"/>
              <a:t>      </a:t>
            </a:r>
            <a:endParaRPr lang="en-US" sz="800" dirty="0"/>
          </a:p>
          <a:p>
            <a:r>
              <a:rPr lang="en-US" sz="800" dirty="0"/>
              <a:t>    %Magnetic flux (</a:t>
            </a:r>
            <a:r>
              <a:rPr lang="en-US" sz="800" dirty="0" err="1"/>
              <a:t>Bx</a:t>
            </a:r>
            <a:r>
              <a:rPr lang="en-US" sz="800" dirty="0"/>
              <a:t>, By)</a:t>
            </a:r>
          </a:p>
          <a:p>
            <a:r>
              <a:rPr lang="pt-BR" sz="800" dirty="0"/>
              <a:t>    Bx(1:M,1:N-1)=(1./beta_y(1:M,1:N-1)).*(alpha_y(1:M,1:N-1).*Bx_negt(1:M,1:N-1)-...</a:t>
            </a:r>
          </a:p>
          <a:p>
            <a:r>
              <a:rPr lang="en-US" sz="800" dirty="0"/>
              <a:t>        (epsilon/</a:t>
            </a:r>
            <a:r>
              <a:rPr lang="en-US" sz="800" dirty="0" err="1"/>
              <a:t>dely</a:t>
            </a:r>
            <a:r>
              <a:rPr lang="en-US" sz="800" dirty="0"/>
              <a:t>)*(</a:t>
            </a:r>
            <a:r>
              <a:rPr lang="en-US" sz="800" dirty="0" err="1"/>
              <a:t>Ez_negt</a:t>
            </a:r>
            <a:r>
              <a:rPr lang="en-US" sz="800" dirty="0"/>
              <a:t>(1:M,2:N)-</a:t>
            </a:r>
            <a:r>
              <a:rPr lang="en-US" sz="800" dirty="0" err="1"/>
              <a:t>Ez_negt</a:t>
            </a:r>
            <a:r>
              <a:rPr lang="en-US" sz="800" dirty="0"/>
              <a:t>(1:M,1:N-1)));</a:t>
            </a:r>
          </a:p>
          <a:p>
            <a:r>
              <a:rPr lang="en-US" sz="800" dirty="0"/>
              <a:t>    </a:t>
            </a:r>
          </a:p>
          <a:p>
            <a:r>
              <a:rPr lang="pl-PL" sz="800" dirty="0"/>
              <a:t>    By(1:M-1,1:N)=(1./beta_z(1:M-1,1:N)).*(alpha_z(1:M-1,1:N).*By_negt(1:M-1,1:N)+...</a:t>
            </a:r>
          </a:p>
          <a:p>
            <a:r>
              <a:rPr lang="en-US" sz="800" dirty="0"/>
              <a:t>        (epsilon/</a:t>
            </a:r>
            <a:r>
              <a:rPr lang="en-US" sz="800" dirty="0" err="1"/>
              <a:t>delx</a:t>
            </a:r>
            <a:r>
              <a:rPr lang="en-US" sz="800" dirty="0"/>
              <a:t>)*(</a:t>
            </a:r>
            <a:r>
              <a:rPr lang="en-US" sz="800" dirty="0" err="1"/>
              <a:t>Ez_negt</a:t>
            </a:r>
            <a:r>
              <a:rPr lang="en-US" sz="800" dirty="0"/>
              <a:t>(2:M,1:N)-</a:t>
            </a:r>
            <a:r>
              <a:rPr lang="en-US" sz="800" dirty="0" err="1"/>
              <a:t>Ez_negt</a:t>
            </a:r>
            <a:r>
              <a:rPr lang="en-US" sz="800" dirty="0"/>
              <a:t>(1:M-1,1:N)));</a:t>
            </a:r>
          </a:p>
          <a:p>
            <a:r>
              <a:rPr lang="en-US" sz="800" dirty="0"/>
              <a:t>    </a:t>
            </a:r>
          </a:p>
          <a:p>
            <a:r>
              <a:rPr lang="en-US" sz="800" dirty="0"/>
              <a:t>    %Magnetic field intensity (</a:t>
            </a:r>
            <a:r>
              <a:rPr lang="en-US" sz="800" dirty="0" err="1"/>
              <a:t>Hx</a:t>
            </a:r>
            <a:r>
              <a:rPr lang="en-US" sz="800" dirty="0"/>
              <a:t>, </a:t>
            </a:r>
            <a:r>
              <a:rPr lang="en-US" sz="800" dirty="0" err="1"/>
              <a:t>Hy</a:t>
            </a:r>
            <a:r>
              <a:rPr lang="en-US" sz="800" dirty="0"/>
              <a:t>)</a:t>
            </a:r>
          </a:p>
          <a:p>
            <a:r>
              <a:rPr lang="pt-BR" sz="800" dirty="0"/>
              <a:t>    Hx(1:M,1:N-1)=(1./beta_z(1:M,1:N-1)).*(alpha_z(1:M,1:N-1).*Hx_negt(1:M,1:N-1)+...</a:t>
            </a:r>
          </a:p>
          <a:p>
            <a:r>
              <a:rPr lang="en-US" sz="800" dirty="0"/>
              <a:t>        (1/mu)*</a:t>
            </a:r>
            <a:r>
              <a:rPr lang="en-US" sz="800" dirty="0" err="1"/>
              <a:t>beta_x</a:t>
            </a:r>
            <a:r>
              <a:rPr lang="en-US" sz="800" dirty="0"/>
              <a:t>(1:M,1:N-1).*</a:t>
            </a:r>
            <a:r>
              <a:rPr lang="en-US" sz="800" dirty="0" err="1"/>
              <a:t>Bx</a:t>
            </a:r>
            <a:r>
              <a:rPr lang="en-US" sz="800" dirty="0"/>
              <a:t>(1:M,1:N-1)-...</a:t>
            </a:r>
          </a:p>
          <a:p>
            <a:r>
              <a:rPr lang="en-US" sz="800" dirty="0"/>
              <a:t>    (1/mu)*</a:t>
            </a:r>
            <a:r>
              <a:rPr lang="en-US" sz="800" dirty="0" err="1"/>
              <a:t>alpha_x</a:t>
            </a:r>
            <a:r>
              <a:rPr lang="en-US" sz="800" dirty="0"/>
              <a:t>(1:M,1:N-1).*</a:t>
            </a:r>
            <a:r>
              <a:rPr lang="en-US" sz="800" dirty="0" err="1"/>
              <a:t>Bx_negt</a:t>
            </a:r>
            <a:r>
              <a:rPr lang="en-US" sz="800" dirty="0"/>
              <a:t>(1:M,1:N-1));</a:t>
            </a:r>
          </a:p>
          <a:p>
            <a:r>
              <a:rPr lang="en-US" sz="800" dirty="0"/>
              <a:t>    </a:t>
            </a:r>
          </a:p>
          <a:p>
            <a:r>
              <a:rPr lang="pt-BR" sz="800" dirty="0"/>
              <a:t>    Hy(1:M-1,1:N)=(1./beta_x(1:M-1,1:N)).*(alpha_x(1:M-1,1:N).*Hy_negt(1:M-1,1:N)+...</a:t>
            </a:r>
          </a:p>
          <a:p>
            <a:r>
              <a:rPr lang="en-US" sz="800" dirty="0"/>
              <a:t>        (1/mu)*</a:t>
            </a:r>
            <a:r>
              <a:rPr lang="en-US" sz="800" dirty="0" err="1"/>
              <a:t>beta_y</a:t>
            </a:r>
            <a:r>
              <a:rPr lang="en-US" sz="800" dirty="0"/>
              <a:t>(1:M-1,1:N).*By(1:M-1,1:N)-...</a:t>
            </a:r>
          </a:p>
          <a:p>
            <a:r>
              <a:rPr lang="en-US" sz="800" dirty="0"/>
              <a:t>      (1/mu)*</a:t>
            </a:r>
            <a:r>
              <a:rPr lang="en-US" sz="800" dirty="0" err="1"/>
              <a:t>alpha_y</a:t>
            </a:r>
            <a:r>
              <a:rPr lang="en-US" sz="800" dirty="0"/>
              <a:t>(1:M-1,1:N).*</a:t>
            </a:r>
            <a:r>
              <a:rPr lang="en-US" sz="800" dirty="0" err="1"/>
              <a:t>By_negt</a:t>
            </a:r>
            <a:r>
              <a:rPr lang="en-US" sz="800" dirty="0"/>
              <a:t>(1:M-1,1:N));</a:t>
            </a:r>
          </a:p>
          <a:p>
            <a:r>
              <a:rPr lang="en-US" sz="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252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to far-field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FDTD can generally only simulate near-field effects due to need to mesh entire region</a:t>
                </a:r>
              </a:p>
              <a:p>
                <a:r>
                  <a:rPr lang="en-US" dirty="0" smtClean="0"/>
                  <a:t>Often we are interested in the fields far away from simulation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 r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11" y="2778317"/>
            <a:ext cx="6826227" cy="3384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8713" y="5855658"/>
            <a:ext cx="1310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Wikipedia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0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to far-field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calculate far-field using </a:t>
            </a:r>
            <a:r>
              <a:rPr lang="en-US" i="1" dirty="0" smtClean="0"/>
              <a:t>equivalence principle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Pick a closed surface enclosing sources</a:t>
            </a:r>
          </a:p>
          <a:p>
            <a:pPr lvl="1"/>
            <a:r>
              <a:rPr lang="en-US" dirty="0" smtClean="0"/>
              <a:t>Run simulation and record fields on surface</a:t>
            </a:r>
          </a:p>
          <a:p>
            <a:pPr lvl="1"/>
            <a:r>
              <a:rPr lang="en-US" dirty="0" smtClean="0"/>
              <a:t>Replace fields on surface with equivalent current sources</a:t>
            </a:r>
          </a:p>
          <a:p>
            <a:pPr lvl="1"/>
            <a:r>
              <a:rPr lang="en-US" dirty="0" smtClean="0"/>
              <a:t>Use radiation equations to determine </a:t>
            </a:r>
            <a:r>
              <a:rPr lang="en-US" b="1" dirty="0" smtClean="0"/>
              <a:t>E</a:t>
            </a:r>
            <a:r>
              <a:rPr lang="en-US" b="1" baseline="-25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  <a:r>
              <a:rPr lang="en-US" dirty="0" smtClean="0"/>
              <a:t> fields in far-field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179891"/>
            <a:ext cx="4922438" cy="2894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6763" y="5888978"/>
            <a:ext cx="2530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Balanis</a:t>
            </a:r>
            <a:r>
              <a:rPr lang="en-US" sz="1400" dirty="0" smtClean="0"/>
              <a:t>, </a:t>
            </a:r>
            <a:r>
              <a:rPr lang="en-US" sz="1400" i="1" dirty="0" smtClean="0"/>
              <a:t>Antenna Theory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64" y="3705759"/>
            <a:ext cx="2238375" cy="82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5301" y="3408055"/>
            <a:ext cx="18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potential </a:t>
            </a:r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18286" y="4449279"/>
            <a:ext cx="17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source </a:t>
            </a:r>
            <a:r>
              <a:rPr lang="en-US" b="1" dirty="0" smtClean="0"/>
              <a:t>J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89515" y="4402997"/>
            <a:ext cx="338685" cy="303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40199" y="4623691"/>
            <a:ext cx="198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pick to be zero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DVD works</a:t>
            </a:r>
            <a:endParaRPr lang="en-US" dirty="0"/>
          </a:p>
        </p:txBody>
      </p:sp>
      <p:pic>
        <p:nvPicPr>
          <p:cNvPr id="2050" name="Picture 2" descr="http://www.sharewareguide.net/images/guide/25-article/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1" y="1449245"/>
            <a:ext cx="4403465" cy="26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5" y="1502533"/>
            <a:ext cx="3502196" cy="25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Box 2051"/>
          <p:cNvSpPr txBox="1"/>
          <p:nvPr/>
        </p:nvSpPr>
        <p:spPr>
          <a:xfrm>
            <a:off x="5997498" y="5766099"/>
            <a:ext cx="3146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r>
              <a:rPr lang="en-US" sz="1400" dirty="0"/>
              <a:t>: http://functionalcd.weebly.com/</a:t>
            </a:r>
          </a:p>
        </p:txBody>
      </p:sp>
      <p:sp>
        <p:nvSpPr>
          <p:cNvPr id="2053" name="TextBox 2052"/>
          <p:cNvSpPr txBox="1"/>
          <p:nvPr/>
        </p:nvSpPr>
        <p:spPr>
          <a:xfrm>
            <a:off x="676522" y="4443380"/>
            <a:ext cx="7872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Basic idea: </a:t>
            </a:r>
            <a:r>
              <a:rPr lang="en-US" dirty="0" smtClean="0"/>
              <a:t>Laser is scanned over DVD. If laser beam encounters pit the light</a:t>
            </a:r>
          </a:p>
          <a:p>
            <a:r>
              <a:rPr lang="en-US" dirty="0" smtClean="0"/>
              <a:t>will be scattered away and will not reach the photodetector (Binary 1). Otherwise,</a:t>
            </a:r>
          </a:p>
          <a:p>
            <a:r>
              <a:rPr lang="en-US" dirty="0" smtClean="0"/>
              <a:t>most laser light is reflected back toward the photodetector (Binary 0).</a:t>
            </a:r>
          </a:p>
        </p:txBody>
      </p:sp>
    </p:spTree>
    <p:extLst>
      <p:ext uri="{BB962C8B-B14F-4D97-AF65-F5344CB8AC3E}">
        <p14:creationId xmlns:p14="http://schemas.microsoft.com/office/powerpoint/2010/main" val="27631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EE232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 will mainly cover lasers and detectors</a:t>
            </a:r>
          </a:p>
          <a:p>
            <a:r>
              <a:rPr lang="en-US" dirty="0" smtClean="0"/>
              <a:t>Discussions will mainly cover other photonic devices – waveguides, couplers, modulators</a:t>
            </a:r>
          </a:p>
          <a:p>
            <a:r>
              <a:rPr lang="en-US" dirty="0" err="1" smtClean="0"/>
              <a:t>Lumerical</a:t>
            </a:r>
            <a:r>
              <a:rPr lang="en-US" dirty="0" smtClean="0"/>
              <a:t> FDTD and related applications will be used throughout discussion and for final project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29336" y="2819620"/>
            <a:ext cx="1567648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874" y="3521957"/>
            <a:ext cx="4842876" cy="2311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769" y="5379083"/>
            <a:ext cx="25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</a:t>
            </a:r>
            <a:r>
              <a:rPr lang="en-US" dirty="0" err="1" smtClean="0"/>
              <a:t>microring</a:t>
            </a:r>
            <a:r>
              <a:rPr lang="en-US" dirty="0" smtClean="0"/>
              <a:t> resonator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8956" y="5759999"/>
            <a:ext cx="197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CdS</a:t>
            </a:r>
            <a:r>
              <a:rPr lang="en-US" dirty="0" smtClean="0"/>
              <a:t> nanowire laser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1514" y="3376962"/>
            <a:ext cx="4060372" cy="27570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1885" y="3376962"/>
            <a:ext cx="4822371" cy="27570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DVD works</a:t>
            </a:r>
            <a:endParaRPr lang="en-US" dirty="0"/>
          </a:p>
        </p:txBody>
      </p:sp>
      <p:pic>
        <p:nvPicPr>
          <p:cNvPr id="1026" name="Picture 2" descr="https://upload.wikimedia.org/wikipedia/commons/thumb/a/ad/Comparison_CD_DVD_HDDVD_BD.svg/2000px-Comparison_CD_DVD_HDDVD_B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164990"/>
            <a:ext cx="8054812" cy="40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" y="5775960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FDTD simulation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1253328"/>
            <a:ext cx="2347547" cy="26130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900" y="3864644"/>
            <a:ext cx="2347547" cy="19129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4123" y="3420393"/>
            <a:ext cx="419100" cy="470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5746" y="2224202"/>
            <a:ext cx="1995854" cy="20222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44552" y="188391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518326" y="287428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61960" y="288704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5553" y="4239684"/>
            <a:ext cx="5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1080" y="1255359"/>
            <a:ext cx="236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Polycarbonate (n=1.55)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66789" y="2340708"/>
            <a:ext cx="1153764" cy="603556"/>
            <a:chOff x="1351931" y="4534091"/>
            <a:chExt cx="1153764" cy="60355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8293"/>
            <a:stretch/>
          </p:blipFill>
          <p:spPr>
            <a:xfrm>
              <a:off x="1928813" y="4534091"/>
              <a:ext cx="576882" cy="6035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48293"/>
            <a:stretch/>
          </p:blipFill>
          <p:spPr>
            <a:xfrm flipH="1">
              <a:off x="1351931" y="4534091"/>
              <a:ext cx="576882" cy="60355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760316" y="2436660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</a:p>
          <a:p>
            <a:r>
              <a:rPr lang="en-US" dirty="0" smtClean="0"/>
              <a:t>650nm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1080" y="539066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96023" y="3369387"/>
            <a:ext cx="477667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64124" y="3419028"/>
            <a:ext cx="0" cy="4356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6831" y="3460933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120nm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46709" y="3106465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</a:t>
            </a:r>
            <a:r>
              <a:rPr lang="en-US" sz="1200" b="1" dirty="0" smtClean="0"/>
              <a:t>20nm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85167" y="1143048"/>
            <a:ext cx="5629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Lumerical</a:t>
            </a:r>
            <a:r>
              <a:rPr lang="en-US" dirty="0" smtClean="0"/>
              <a:t> FDTD, we would like to optimize the </a:t>
            </a:r>
            <a:br>
              <a:rPr lang="en-US" dirty="0" smtClean="0"/>
            </a:br>
            <a:r>
              <a:rPr lang="en-US" dirty="0" smtClean="0"/>
              <a:t>dimension of the “pit” such that we maximize the amount</a:t>
            </a:r>
          </a:p>
          <a:p>
            <a:r>
              <a:rPr lang="en-US" dirty="0" smtClean="0"/>
              <a:t>of laser light scattered.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2148" y="351017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1517" y="385859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112277" y="2205693"/>
            <a:ext cx="5706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will assume focused Gaussian spot </a:t>
            </a:r>
            <a:r>
              <a:rPr lang="en-US" dirty="0" smtClean="0"/>
              <a:t>for 650nm </a:t>
            </a:r>
            <a:r>
              <a:rPr lang="en-US" dirty="0"/>
              <a:t>laser.</a:t>
            </a:r>
          </a:p>
          <a:p>
            <a:endParaRPr lang="en-US" dirty="0"/>
          </a:p>
          <a:p>
            <a:r>
              <a:rPr lang="en-US" dirty="0"/>
              <a:t>PML / PEC boundary conditions will be utilized to truncate </a:t>
            </a:r>
            <a:r>
              <a:rPr lang="en-US" dirty="0" smtClean="0"/>
              <a:t>the computational </a:t>
            </a:r>
            <a:r>
              <a:rPr lang="en-US" dirty="0"/>
              <a:t>domain.</a:t>
            </a:r>
          </a:p>
          <a:p>
            <a:endParaRPr lang="en-US" dirty="0"/>
          </a:p>
          <a:p>
            <a:r>
              <a:rPr lang="en-US" dirty="0"/>
              <a:t>We will use FDTD to calculate the far-field light radiation </a:t>
            </a:r>
          </a:p>
          <a:p>
            <a:r>
              <a:rPr lang="en-US" dirty="0"/>
              <a:t>s</a:t>
            </a:r>
            <a:r>
              <a:rPr lang="en-US" dirty="0" smtClean="0"/>
              <a:t>cattered </a:t>
            </a:r>
            <a:r>
              <a:rPr lang="en-US" dirty="0"/>
              <a:t>by the pit.</a:t>
            </a:r>
          </a:p>
        </p:txBody>
      </p:sp>
    </p:spTree>
    <p:extLst>
      <p:ext uri="{BB962C8B-B14F-4D97-AF65-F5344CB8AC3E}">
        <p14:creationId xmlns:p14="http://schemas.microsoft.com/office/powerpoint/2010/main" val="5731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Lumerical</a:t>
            </a:r>
            <a:r>
              <a:rPr lang="en-US" dirty="0" smtClean="0"/>
              <a:t> FDTD Solutions</a:t>
            </a:r>
          </a:p>
          <a:p>
            <a:r>
              <a:rPr lang="en-US" dirty="0" smtClean="0"/>
              <a:t>Walk-through creating and running simulation of DVD pit</a:t>
            </a:r>
          </a:p>
          <a:p>
            <a:r>
              <a:rPr lang="en-US" dirty="0" smtClean="0"/>
              <a:t>Analyze results</a:t>
            </a:r>
          </a:p>
          <a:p>
            <a:r>
              <a:rPr lang="en-US" dirty="0" smtClean="0"/>
              <a:t>Investigate modifying pit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36" y="1684485"/>
            <a:ext cx="4924414" cy="4486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Installing FDTD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www.lumerical.com/register.html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03198" y="2663081"/>
            <a:ext cx="27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@berkeley.edu address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774" y="3022322"/>
            <a:ext cx="5094923" cy="2316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Installing FDTD Solutions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8509000" cy="4622103"/>
          </a:xfrm>
        </p:spPr>
        <p:txBody>
          <a:bodyPr/>
          <a:lstStyle/>
          <a:p>
            <a:r>
              <a:rPr lang="en-US" dirty="0" smtClean="0"/>
              <a:t>Log in here: </a:t>
            </a:r>
          </a:p>
          <a:p>
            <a:r>
              <a:rPr lang="en-US" dirty="0" smtClean="0"/>
              <a:t>You will get an email with the license code</a:t>
            </a:r>
          </a:p>
          <a:p>
            <a:r>
              <a:rPr lang="en-US" dirty="0" smtClean="0"/>
              <a:t>Download </a:t>
            </a:r>
            <a:r>
              <a:rPr lang="en-US" dirty="0" smtClean="0"/>
              <a:t>FDTD Solutions</a:t>
            </a:r>
          </a:p>
          <a:p>
            <a:r>
              <a:rPr lang="en-US" dirty="0" smtClean="0"/>
              <a:t>Extract zip file</a:t>
            </a:r>
          </a:p>
          <a:p>
            <a:r>
              <a:rPr lang="en-US" dirty="0" smtClean="0"/>
              <a:t>Run the installer</a:t>
            </a:r>
            <a:endParaRPr lang="en-US" dirty="0" smtClean="0"/>
          </a:p>
          <a:p>
            <a:r>
              <a:rPr lang="en-US" dirty="0" smtClean="0"/>
              <a:t>Start the program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0272" y="1219849"/>
            <a:ext cx="6713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www.lumerical.com/portal/workshop.html?ec=CDF54A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677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Installing FDTD Solutions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89138" y="879997"/>
            <a:ext cx="5150248" cy="5248659"/>
            <a:chOff x="361359" y="2294446"/>
            <a:chExt cx="3597993" cy="36667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4514" t="18883" r="34086" b="24227"/>
            <a:stretch/>
          </p:blipFill>
          <p:spPr>
            <a:xfrm>
              <a:off x="361359" y="2294446"/>
              <a:ext cx="3597993" cy="3666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33856" y="3531838"/>
              <a:ext cx="512064" cy="256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164" y="3804652"/>
              <a:ext cx="2178724" cy="645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Check email for activation </a:t>
              </a:r>
              <a:r>
                <a:rPr lang="en-US" dirty="0" smtClean="0">
                  <a:solidFill>
                    <a:srgbClr val="FF0000"/>
                  </a:solidFill>
                </a:rPr>
                <a:t>code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Enter it here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Click Activate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4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Lumerical</a:t>
            </a:r>
            <a:r>
              <a:rPr lang="en-US" dirty="0" smtClean="0"/>
              <a:t> FDTD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9"/>
          <a:stretch/>
        </p:blipFill>
        <p:spPr>
          <a:xfrm>
            <a:off x="141514" y="1338670"/>
            <a:ext cx="8959849" cy="38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‘land’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create a rectangle consisting of Aluminum.</a:t>
            </a:r>
          </a:p>
          <a:p>
            <a:r>
              <a:rPr lang="en-US" dirty="0" smtClean="0"/>
              <a:t>To create a rectangle and edit the properties:</a:t>
            </a:r>
          </a:p>
          <a:p>
            <a:pPr lvl="1"/>
            <a:r>
              <a:rPr lang="en-US" b="1" i="1" dirty="0" smtClean="0"/>
              <a:t>Structures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Rectangle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rectangle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569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‘land’ geometry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8" y="1065911"/>
            <a:ext cx="7460762" cy="47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‘land’ geometry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8" y="1171418"/>
            <a:ext cx="7622930" cy="48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intro to FDTD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FDTD simulation and E&amp;M concepts</a:t>
            </a:r>
            <a:endParaRPr lang="en-US" dirty="0" smtClean="0"/>
          </a:p>
          <a:p>
            <a:r>
              <a:rPr lang="en-US" dirty="0" smtClean="0"/>
              <a:t>Example: DVD reader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8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simulation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Simulation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Region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FDTD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7700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9176" b="42838"/>
          <a:stretch/>
        </p:blipFill>
        <p:spPr>
          <a:xfrm>
            <a:off x="960193" y="1065911"/>
            <a:ext cx="6785463" cy="45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2230" b="37988"/>
          <a:stretch/>
        </p:blipFill>
        <p:spPr>
          <a:xfrm>
            <a:off x="666750" y="962025"/>
            <a:ext cx="7569200" cy="50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6" y="856405"/>
            <a:ext cx="7409718" cy="52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simulation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06" y="948346"/>
            <a:ext cx="7515225" cy="53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954768"/>
            <a:ext cx="8505371" cy="46513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</p:spPr>
        <p:txBody>
          <a:bodyPr/>
          <a:lstStyle/>
          <a:p>
            <a:r>
              <a:rPr lang="en-US" dirty="0"/>
              <a:t>Create simulation window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278" y="5819775"/>
            <a:ext cx="822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 Click </a:t>
            </a:r>
            <a:r>
              <a:rPr lang="en-US" b="1" i="1" dirty="0" smtClean="0"/>
              <a:t>FDTD</a:t>
            </a:r>
            <a:r>
              <a:rPr lang="en-US" dirty="0" smtClean="0"/>
              <a:t> in the </a:t>
            </a:r>
            <a:r>
              <a:rPr lang="en-US" b="1" dirty="0" smtClean="0"/>
              <a:t>Objects Tree </a:t>
            </a:r>
            <a:r>
              <a:rPr lang="en-US" dirty="0" smtClean="0"/>
              <a:t>then click </a:t>
            </a:r>
            <a:r>
              <a:rPr lang="en-US" b="1" dirty="0" smtClean="0"/>
              <a:t>Zoom extents icon </a:t>
            </a:r>
            <a:r>
              <a:rPr lang="en-US" dirty="0" smtClean="0"/>
              <a:t>on the left-hand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Sources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Gaussian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source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3871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4732" b="48281"/>
          <a:stretch/>
        </p:blipFill>
        <p:spPr>
          <a:xfrm>
            <a:off x="639762" y="1225568"/>
            <a:ext cx="7426325" cy="44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1772" b="33260"/>
          <a:stretch/>
        </p:blipFill>
        <p:spPr>
          <a:xfrm>
            <a:off x="1247775" y="862012"/>
            <a:ext cx="6210300" cy="52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55" y="911561"/>
            <a:ext cx="5721803" cy="49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General simulation concepts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1148287"/>
          </a:xfrm>
        </p:spPr>
        <p:txBody>
          <a:bodyPr>
            <a:normAutofit/>
          </a:bodyPr>
          <a:lstStyle/>
          <a:p>
            <a:r>
              <a:rPr lang="en-US" dirty="0" smtClean="0"/>
              <a:t>The finite-difference time domain (FDTD) method simulates Maxwell’s equations in the time domain: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44" y="1969267"/>
            <a:ext cx="3138193" cy="2635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07" y="3140198"/>
            <a:ext cx="2354943" cy="685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5857" y="2808514"/>
            <a:ext cx="23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Constitutive relations: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604290"/>
            <a:ext cx="776605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2D637F"/>
                </a:solidFill>
                <a:latin typeface="Lucida Grande"/>
                <a:cs typeface="Lucida Grande"/>
              </a:rPr>
              <a:t>Pros: easy to implement, covers wide frequency range in single simulation, can handle most material types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2D637F"/>
                </a:solidFill>
                <a:latin typeface="Lucida Grande"/>
                <a:cs typeface="Lucida Grande"/>
              </a:rPr>
              <a:t>Cons: meshing can be tricky, large simulations difficult</a:t>
            </a:r>
          </a:p>
          <a:p>
            <a:pPr marL="800100" lvl="2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2D637F"/>
                </a:solidFill>
                <a:latin typeface="Lucida Grande"/>
                <a:cs typeface="Lucida Grande"/>
              </a:rPr>
              <a:t>Can extract far field using post-processing</a:t>
            </a:r>
          </a:p>
        </p:txBody>
      </p:sp>
    </p:spTree>
    <p:extLst>
      <p:ext uri="{BB962C8B-B14F-4D97-AF65-F5344CB8AC3E}">
        <p14:creationId xmlns:p14="http://schemas.microsoft.com/office/powerpoint/2010/main" val="14332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smtClean="0"/>
              <a:t>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983" y="1201738"/>
            <a:ext cx="5315883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field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Frequency-domain field and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DFTMonitor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field monitor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723900"/>
            <a:ext cx="5981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time-domain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Frequency-domain field and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DFTMonitor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time-domain monitor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809625"/>
            <a:ext cx="59817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movie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simulation window and edit the properties:</a:t>
            </a:r>
          </a:p>
          <a:p>
            <a:pPr lvl="1"/>
            <a:r>
              <a:rPr lang="en-US" b="1" i="1" dirty="0" smtClean="0"/>
              <a:t>Monitors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Movie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err="1" smtClean="0">
                <a:sym typeface="Wingdings" panose="05000000000000000000" pitchFamily="2" charset="2"/>
              </a:rPr>
              <a:t>MovieMonitor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004" b="45033"/>
          <a:stretch/>
        </p:blipFill>
        <p:spPr>
          <a:xfrm>
            <a:off x="1635370" y="2878604"/>
            <a:ext cx="6391029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7746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movie monitor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075436"/>
            <a:ext cx="66698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26274"/>
            <a:ext cx="7740650" cy="4622103"/>
          </a:xfrm>
        </p:spPr>
        <p:txBody>
          <a:bodyPr/>
          <a:lstStyle/>
          <a:p>
            <a:r>
              <a:rPr lang="en-US" dirty="0" smtClean="0"/>
              <a:t>Click the </a:t>
            </a:r>
            <a:r>
              <a:rPr lang="en-US" b="1" i="1" dirty="0" smtClean="0"/>
              <a:t>Run </a:t>
            </a:r>
            <a:r>
              <a:rPr lang="en-US" dirty="0" smtClean="0"/>
              <a:t>icon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1562100"/>
            <a:ext cx="8409646" cy="4543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8996" y="1701737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vd3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924" y="161925"/>
            <a:ext cx="7943851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field-monitor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</a:t>
            </a:r>
            <a:r>
              <a:rPr lang="en-US" b="1" i="1" dirty="0" smtClean="0"/>
              <a:t>reflection </a:t>
            </a:r>
            <a:r>
              <a:rPr lang="en-US" b="1" i="1" dirty="0" smtClean="0">
                <a:sym typeface="Wingdings" panose="05000000000000000000" pitchFamily="2" charset="2"/>
              </a:rPr>
              <a:t> visualize  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Click </a:t>
            </a:r>
            <a:r>
              <a:rPr lang="en-US" b="1" i="1" dirty="0" smtClean="0">
                <a:sym typeface="Wingdings" panose="05000000000000000000" pitchFamily="2" charset="2"/>
              </a:rPr>
              <a:t>lambda </a:t>
            </a:r>
            <a:r>
              <a:rPr lang="en-US" dirty="0" smtClean="0">
                <a:sym typeface="Wingdings" panose="05000000000000000000" pitchFamily="2" charset="2"/>
              </a:rPr>
              <a:t>in the </a:t>
            </a:r>
            <a:r>
              <a:rPr lang="en-US" b="1" dirty="0" smtClean="0">
                <a:sym typeface="Wingdings" panose="05000000000000000000" pitchFamily="2" charset="2"/>
              </a:rPr>
              <a:t>Parameters </a:t>
            </a:r>
            <a:r>
              <a:rPr lang="en-US" dirty="0" smtClean="0">
                <a:sym typeface="Wingdings" panose="05000000000000000000" pitchFamily="2" charset="2"/>
              </a:rPr>
              <a:t>window.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Drag the slider until Value ~ 0.650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788"/>
          <a:stretch/>
        </p:blipFill>
        <p:spPr>
          <a:xfrm>
            <a:off x="2533651" y="2554304"/>
            <a:ext cx="4171950" cy="38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General simulation concepts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FDTD evaluates </a:t>
            </a:r>
            <a:r>
              <a:rPr lang="en-US" dirty="0" smtClean="0"/>
              <a:t>Maxwell’s equations on a grid, </a:t>
            </a:r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https://upload.wikimedia.org/wikipedia/commons/thumb/1/1b/FDTD_Yee_grid_2d-3d.svg/1000px-FDTD_Yee_grid_2d-3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65" y="3291891"/>
            <a:ext cx="6162312" cy="25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15841" y="2704128"/>
            <a:ext cx="466634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00728" y="233403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5" y="1763164"/>
            <a:ext cx="3788854" cy="11417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2237" y="5861178"/>
            <a:ext cx="1685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Wikipedia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9312" y="1877863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(Faraday’s law)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b="1" dirty="0" smtClean="0"/>
              <a:t>Result View</a:t>
            </a:r>
            <a:r>
              <a:rPr lang="en-US" dirty="0" smtClean="0"/>
              <a:t>, right-click </a:t>
            </a:r>
            <a:r>
              <a:rPr lang="en-US" b="1" i="1" dirty="0" err="1" smtClean="0"/>
              <a:t>farfield</a:t>
            </a:r>
            <a:r>
              <a:rPr lang="en-US" b="1" i="1" dirty="0" smtClean="0"/>
              <a:t> </a:t>
            </a:r>
            <a:r>
              <a:rPr lang="en-US" dirty="0" smtClean="0"/>
              <a:t>and click </a:t>
            </a:r>
            <a:r>
              <a:rPr lang="en-US" b="1" i="1" dirty="0" smtClean="0"/>
              <a:t>Calculate</a:t>
            </a:r>
          </a:p>
          <a:p>
            <a:r>
              <a:rPr lang="en-US" dirty="0" smtClean="0"/>
              <a:t>Set the wavelength to 0.651841 and click </a:t>
            </a:r>
            <a:r>
              <a:rPr lang="en-US" b="1" i="1" dirty="0" smtClean="0"/>
              <a:t>Far Field settings.</a:t>
            </a:r>
          </a:p>
          <a:p>
            <a:r>
              <a:rPr lang="en-US" dirty="0" smtClean="0"/>
              <a:t>Set the material index to 1.55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3056065"/>
            <a:ext cx="37814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287" y="3056065"/>
            <a:ext cx="37433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b="1" dirty="0" smtClean="0"/>
              <a:t>Result View</a:t>
            </a:r>
            <a:r>
              <a:rPr lang="en-US" dirty="0" smtClean="0"/>
              <a:t>, right-click </a:t>
            </a:r>
            <a:r>
              <a:rPr lang="en-US" b="1" i="1" dirty="0" err="1" smtClean="0"/>
              <a:t>farfield</a:t>
            </a:r>
            <a:r>
              <a:rPr lang="en-US" b="1" i="1" dirty="0" smtClean="0"/>
              <a:t> </a:t>
            </a:r>
            <a:r>
              <a:rPr lang="en-US" dirty="0" smtClean="0"/>
              <a:t>and click </a:t>
            </a:r>
            <a:r>
              <a:rPr lang="en-US" b="1" i="1" dirty="0" smtClean="0"/>
              <a:t>Visualize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0431"/>
          <a:stretch/>
        </p:blipFill>
        <p:spPr>
          <a:xfrm>
            <a:off x="962025" y="1802656"/>
            <a:ext cx="7639050" cy="42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results are not too interesting. All we are observing is the simple reflection of a laser beam from a metallic surface.</a:t>
            </a:r>
          </a:p>
          <a:p>
            <a:r>
              <a:rPr lang="en-US" dirty="0" smtClean="0"/>
              <a:t>Let’s add a DVD ‘pit’</a:t>
            </a:r>
          </a:p>
        </p:txBody>
      </p:sp>
    </p:spTree>
    <p:extLst>
      <p:ext uri="{BB962C8B-B14F-4D97-AF65-F5344CB8AC3E}">
        <p14:creationId xmlns:p14="http://schemas.microsoft.com/office/powerpoint/2010/main" val="9472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‘pit’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create a rectangle consisting of Aluminum.</a:t>
            </a:r>
          </a:p>
          <a:p>
            <a:r>
              <a:rPr lang="en-US" dirty="0" smtClean="0"/>
              <a:t>To create a rectangle and edit the properties:</a:t>
            </a:r>
          </a:p>
          <a:p>
            <a:pPr lvl="1"/>
            <a:r>
              <a:rPr lang="en-US" b="1" i="1" dirty="0" smtClean="0"/>
              <a:t>Structures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Rectangle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Right click on </a:t>
            </a:r>
            <a:r>
              <a:rPr lang="en-US" b="1" i="1" dirty="0" smtClean="0">
                <a:sym typeface="Wingdings" panose="05000000000000000000" pitchFamily="2" charset="2"/>
              </a:rPr>
              <a:t>rectangle </a:t>
            </a:r>
            <a:r>
              <a:rPr lang="en-US" dirty="0" smtClean="0">
                <a:sym typeface="Wingdings" panose="05000000000000000000" pitchFamily="2" charset="2"/>
              </a:rPr>
              <a:t>in Objects Tree; select </a:t>
            </a:r>
            <a:r>
              <a:rPr lang="en-US" b="1" i="1" dirty="0" smtClean="0">
                <a:sym typeface="Wingdings" panose="05000000000000000000" pitchFamily="2" charset="2"/>
              </a:rPr>
              <a:t>Edit object</a:t>
            </a:r>
            <a:endParaRPr lang="en-US" b="1" i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160" b="45033"/>
          <a:stretch/>
        </p:blipFill>
        <p:spPr>
          <a:xfrm>
            <a:off x="1635371" y="2878604"/>
            <a:ext cx="4941276" cy="315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569" y="3147646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‘pit’ geometry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80186"/>
            <a:ext cx="7658100" cy="49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‘pit’ geometry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065911"/>
            <a:ext cx="7848600" cy="50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vd3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724" y="238124"/>
            <a:ext cx="7553325" cy="56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748"/>
          <a:stretch/>
        </p:blipFill>
        <p:spPr>
          <a:xfrm>
            <a:off x="298449" y="1065911"/>
            <a:ext cx="8498551" cy="4614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38576" y="619125"/>
            <a:ext cx="1457324" cy="1971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26936" y="196187"/>
            <a:ext cx="2677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Lobes indicate that light</a:t>
            </a:r>
            <a:br>
              <a:rPr lang="en-US" dirty="0" smtClean="0"/>
            </a:br>
            <a:r>
              <a:rPr lang="en-US" dirty="0" smtClean="0"/>
              <a:t>is scattered away at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maximize scattering?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1253328"/>
            <a:ext cx="2347547" cy="26130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900" y="3864644"/>
            <a:ext cx="2347547" cy="19129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4123" y="3420393"/>
            <a:ext cx="419100" cy="470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080" y="1255359"/>
            <a:ext cx="236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Polycarbonate (n=1.55)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1080" y="539066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2148" y="351017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0910" y="3866392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23470" y="2485882"/>
            <a:ext cx="0" cy="895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806338" y="2523393"/>
            <a:ext cx="0" cy="855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47370" y="2514600"/>
            <a:ext cx="0" cy="1350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00575" y="2514600"/>
            <a:ext cx="0" cy="1333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23761" y="2195036"/>
                <a:ext cx="53829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Some of the rays (red) will hit the pit and reflect back with a phase change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Other rays (blue) will hit the land and reflect back with a phase change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61" y="2195036"/>
                <a:ext cx="5382937" cy="1477328"/>
              </a:xfrm>
              <a:prstGeom prst="rect">
                <a:avLst/>
              </a:prstGeom>
              <a:blipFill>
                <a:blip r:embed="rId2"/>
                <a:stretch>
                  <a:fillRect l="-906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23761" y="3853206"/>
                <a:ext cx="538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Destructive interference for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What happens to the light? It’s scattered away! </a:t>
                </a:r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61" y="3853206"/>
                <a:ext cx="5382937" cy="646331"/>
              </a:xfrm>
              <a:prstGeom prst="rect">
                <a:avLst/>
              </a:prstGeom>
              <a:blipFill>
                <a:blip r:embed="rId3"/>
                <a:stretch>
                  <a:fillRect l="-90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80594" y="4750296"/>
                <a:ext cx="6005236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can quickly calculate that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for destructive interference to occur. 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594" y="4750296"/>
                <a:ext cx="6005236" cy="646331"/>
              </a:xfrm>
              <a:prstGeom prst="rect">
                <a:avLst/>
              </a:prstGeom>
              <a:blipFill>
                <a:blip r:embed="rId4"/>
                <a:stretch>
                  <a:fillRect l="-811"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45837" y="2282861"/>
                <a:ext cx="449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37" y="2282861"/>
                <a:ext cx="449867" cy="276999"/>
              </a:xfrm>
              <a:prstGeom prst="rect">
                <a:avLst/>
              </a:prstGeom>
              <a:blipFill>
                <a:blip r:embed="rId5"/>
                <a:stretch>
                  <a:fillRect l="-12162" r="-540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51548" y="2258589"/>
                <a:ext cx="455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48" y="2258589"/>
                <a:ext cx="455188" cy="276999"/>
              </a:xfrm>
              <a:prstGeom prst="rect">
                <a:avLst/>
              </a:prstGeom>
              <a:blipFill>
                <a:blip r:embed="rId6"/>
                <a:stretch>
                  <a:fillRect l="-12162" r="-54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1364124" y="3419028"/>
            <a:ext cx="0" cy="4356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36108" y="3487310"/>
            <a:ext cx="26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3523761" y="1297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Let’s loosely think of the laser beam as </a:t>
            </a:r>
            <a:r>
              <a:rPr lang="en-US" dirty="0" smtClean="0"/>
              <a:t>impinging optical </a:t>
            </a:r>
            <a:r>
              <a:rPr lang="en-US" dirty="0"/>
              <a:t>rays.</a:t>
            </a:r>
          </a:p>
        </p:txBody>
      </p:sp>
    </p:spTree>
    <p:extLst>
      <p:ext uri="{BB962C8B-B14F-4D97-AF65-F5344CB8AC3E}">
        <p14:creationId xmlns:p14="http://schemas.microsoft.com/office/powerpoint/2010/main" val="9636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/>
      <p:bldP spid="45" grpId="0"/>
      <p:bldP spid="4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maximize scattering?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1253328"/>
            <a:ext cx="2347547" cy="26130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900" y="3864644"/>
            <a:ext cx="2347547" cy="19129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4123" y="3420393"/>
            <a:ext cx="419100" cy="470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080" y="1255359"/>
            <a:ext cx="236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Polycarbonate (n=1.55)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1080" y="539066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2148" y="351017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0910" y="3866392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23470" y="2485882"/>
            <a:ext cx="0" cy="895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806338" y="2523393"/>
            <a:ext cx="0" cy="855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47370" y="2514600"/>
            <a:ext cx="0" cy="1350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00575" y="2514600"/>
            <a:ext cx="0" cy="1333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18253" y="1116859"/>
                <a:ext cx="538293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Then we have constructive interference and </a:t>
                </a:r>
                <a:br>
                  <a:rPr lang="en-US" dirty="0" smtClean="0"/>
                </a:br>
                <a:r>
                  <a:rPr lang="en-US" dirty="0" smtClean="0"/>
                  <a:t>we should expect that most light will be reflected</a:t>
                </a:r>
                <a:br>
                  <a:rPr lang="en-US" dirty="0" smtClean="0"/>
                </a:br>
                <a:r>
                  <a:rPr lang="en-US" dirty="0" smtClean="0"/>
                  <a:t>straight back as if there was no ‘pit’ present.</a:t>
                </a:r>
              </a:p>
              <a:p>
                <a:endParaRPr lang="en-US" dirty="0"/>
              </a:p>
              <a:p>
                <a:r>
                  <a:rPr lang="en-US" dirty="0" smtClean="0"/>
                  <a:t>Let’s test this out...</a:t>
                </a:r>
              </a:p>
              <a:p>
                <a:r>
                  <a:rPr lang="en-US" dirty="0" smtClean="0"/>
                  <a:t>Then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53" y="1116859"/>
                <a:ext cx="5382937" cy="2031325"/>
              </a:xfrm>
              <a:prstGeom prst="rect">
                <a:avLst/>
              </a:prstGeom>
              <a:blipFill>
                <a:blip r:embed="rId2"/>
                <a:stretch>
                  <a:fillRect l="-1019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45837" y="2282861"/>
                <a:ext cx="449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37" y="2282861"/>
                <a:ext cx="449867" cy="276999"/>
              </a:xfrm>
              <a:prstGeom prst="rect">
                <a:avLst/>
              </a:prstGeom>
              <a:blipFill>
                <a:blip r:embed="rId3"/>
                <a:stretch>
                  <a:fillRect l="-12162" r="-540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51548" y="2258589"/>
                <a:ext cx="455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48" y="2258589"/>
                <a:ext cx="455188" cy="276999"/>
              </a:xfrm>
              <a:prstGeom prst="rect">
                <a:avLst/>
              </a:prstGeom>
              <a:blipFill>
                <a:blip r:embed="rId4"/>
                <a:stretch>
                  <a:fillRect l="-12162" r="-54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1364124" y="3419028"/>
            <a:ext cx="0" cy="4356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36108" y="3487310"/>
            <a:ext cx="26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06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simulation concepts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81656" y="4457700"/>
            <a:ext cx="307729" cy="29893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462602" y="2945423"/>
            <a:ext cx="2180493" cy="1441939"/>
          </a:xfrm>
          <a:custGeom>
            <a:avLst/>
            <a:gdLst>
              <a:gd name="connsiteX0" fmla="*/ 791308 w 2180493"/>
              <a:gd name="connsiteY0" fmla="*/ 0 h 1441939"/>
              <a:gd name="connsiteX1" fmla="*/ 0 w 2180493"/>
              <a:gd name="connsiteY1" fmla="*/ 747346 h 1441939"/>
              <a:gd name="connsiteX2" fmla="*/ 580293 w 2180493"/>
              <a:gd name="connsiteY2" fmla="*/ 1389185 h 1441939"/>
              <a:gd name="connsiteX3" fmla="*/ 650631 w 2180493"/>
              <a:gd name="connsiteY3" fmla="*/ 1433146 h 1441939"/>
              <a:gd name="connsiteX4" fmla="*/ 677008 w 2180493"/>
              <a:gd name="connsiteY4" fmla="*/ 1441939 h 1441939"/>
              <a:gd name="connsiteX5" fmla="*/ 1547446 w 2180493"/>
              <a:gd name="connsiteY5" fmla="*/ 1389185 h 1441939"/>
              <a:gd name="connsiteX6" fmla="*/ 2180493 w 2180493"/>
              <a:gd name="connsiteY6" fmla="*/ 984739 h 1441939"/>
              <a:gd name="connsiteX7" fmla="*/ 1696916 w 2180493"/>
              <a:gd name="connsiteY7" fmla="*/ 606669 h 1441939"/>
              <a:gd name="connsiteX8" fmla="*/ 1494693 w 2180493"/>
              <a:gd name="connsiteY8" fmla="*/ 149469 h 1441939"/>
              <a:gd name="connsiteX9" fmla="*/ 1406769 w 2180493"/>
              <a:gd name="connsiteY9" fmla="*/ 123093 h 1441939"/>
              <a:gd name="connsiteX10" fmla="*/ 791308 w 2180493"/>
              <a:gd name="connsiteY10" fmla="*/ 0 h 144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493" h="1441939">
                <a:moveTo>
                  <a:pt x="791308" y="0"/>
                </a:moveTo>
                <a:lnTo>
                  <a:pt x="0" y="747346"/>
                </a:lnTo>
                <a:lnTo>
                  <a:pt x="580293" y="1389185"/>
                </a:lnTo>
                <a:cubicBezTo>
                  <a:pt x="603739" y="1403839"/>
                  <a:pt x="626358" y="1419906"/>
                  <a:pt x="650631" y="1433146"/>
                </a:cubicBezTo>
                <a:cubicBezTo>
                  <a:pt x="658767" y="1437584"/>
                  <a:pt x="677008" y="1441939"/>
                  <a:pt x="677008" y="1441939"/>
                </a:cubicBezTo>
                <a:lnTo>
                  <a:pt x="1547446" y="1389185"/>
                </a:lnTo>
                <a:lnTo>
                  <a:pt x="2180493" y="984739"/>
                </a:lnTo>
                <a:lnTo>
                  <a:pt x="1696916" y="606669"/>
                </a:lnTo>
                <a:lnTo>
                  <a:pt x="1494693" y="149469"/>
                </a:lnTo>
                <a:lnTo>
                  <a:pt x="1406769" y="123093"/>
                </a:lnTo>
                <a:lnTo>
                  <a:pt x="79130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4746" y="429501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7561" y="348172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39969" y="2525536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40456" y="2134156"/>
            <a:ext cx="3183028" cy="2690243"/>
            <a:chOff x="3987561" y="1866385"/>
            <a:chExt cx="3222022" cy="2723200"/>
          </a:xfrm>
        </p:grpSpPr>
        <p:sp>
          <p:nvSpPr>
            <p:cNvPr id="25" name="Arc 24"/>
            <p:cNvSpPr/>
            <p:nvPr/>
          </p:nvSpPr>
          <p:spPr>
            <a:xfrm>
              <a:off x="3987561" y="2569716"/>
              <a:ext cx="2647044" cy="2019869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4922499" y="2367493"/>
              <a:ext cx="1846790" cy="1483565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606670" y="2123460"/>
              <a:ext cx="1388562" cy="985815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6273432" y="1866385"/>
              <a:ext cx="936151" cy="814077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212"/>
          <a:stretch/>
        </p:blipFill>
        <p:spPr>
          <a:xfrm>
            <a:off x="469900" y="1138238"/>
            <a:ext cx="8081182" cy="47005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764339" y="904875"/>
            <a:ext cx="1569661" cy="2046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95900" y="333855"/>
            <a:ext cx="301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light is scattered straight</a:t>
            </a:r>
            <a:br>
              <a:rPr lang="en-US" dirty="0" smtClean="0"/>
            </a:br>
            <a:r>
              <a:rPr lang="en-US" dirty="0" smtClean="0"/>
              <a:t>back as if ‘pit’ is not present!</a:t>
            </a:r>
          </a:p>
        </p:txBody>
      </p:sp>
    </p:spTree>
    <p:extLst>
      <p:ext uri="{BB962C8B-B14F-4D97-AF65-F5344CB8AC3E}">
        <p14:creationId xmlns:p14="http://schemas.microsoft.com/office/powerpoint/2010/main" val="19287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Far-field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25" t="8326" r="29320" b="54614"/>
          <a:stretch/>
        </p:blipFill>
        <p:spPr>
          <a:xfrm>
            <a:off x="4549775" y="1030237"/>
            <a:ext cx="4124325" cy="2941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91" t="9621" r="29390" b="52831"/>
          <a:stretch/>
        </p:blipFill>
        <p:spPr>
          <a:xfrm>
            <a:off x="85724" y="1142998"/>
            <a:ext cx="4267201" cy="2828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9077" y="3971924"/>
            <a:ext cx="2347547" cy="14954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9077" y="5465619"/>
            <a:ext cx="2347547" cy="6875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93300" y="5021367"/>
            <a:ext cx="419100" cy="4702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1325" y="5111150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0087" y="546736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023301" y="5020002"/>
            <a:ext cx="0" cy="4356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2683" y="5098401"/>
            <a:ext cx="74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120nm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586777" y="3971924"/>
            <a:ext cx="2347547" cy="14954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86777" y="5465619"/>
            <a:ext cx="2347547" cy="6875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51000" y="4610100"/>
            <a:ext cx="419100" cy="8814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75358" y="4930043"/>
            <a:ext cx="359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pit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67787" y="546736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land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481001" y="4610100"/>
            <a:ext cx="0" cy="84555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0383" y="4920080"/>
            <a:ext cx="74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240nm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15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79344" y="2268605"/>
            <a:ext cx="4754213" cy="29251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90710" y="2268605"/>
            <a:ext cx="23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Computational domain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simulation concepts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81656" y="4457700"/>
            <a:ext cx="307729" cy="29893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462602" y="2945423"/>
            <a:ext cx="2180493" cy="1441939"/>
          </a:xfrm>
          <a:custGeom>
            <a:avLst/>
            <a:gdLst>
              <a:gd name="connsiteX0" fmla="*/ 791308 w 2180493"/>
              <a:gd name="connsiteY0" fmla="*/ 0 h 1441939"/>
              <a:gd name="connsiteX1" fmla="*/ 0 w 2180493"/>
              <a:gd name="connsiteY1" fmla="*/ 747346 h 1441939"/>
              <a:gd name="connsiteX2" fmla="*/ 580293 w 2180493"/>
              <a:gd name="connsiteY2" fmla="*/ 1389185 h 1441939"/>
              <a:gd name="connsiteX3" fmla="*/ 650631 w 2180493"/>
              <a:gd name="connsiteY3" fmla="*/ 1433146 h 1441939"/>
              <a:gd name="connsiteX4" fmla="*/ 677008 w 2180493"/>
              <a:gd name="connsiteY4" fmla="*/ 1441939 h 1441939"/>
              <a:gd name="connsiteX5" fmla="*/ 1547446 w 2180493"/>
              <a:gd name="connsiteY5" fmla="*/ 1389185 h 1441939"/>
              <a:gd name="connsiteX6" fmla="*/ 2180493 w 2180493"/>
              <a:gd name="connsiteY6" fmla="*/ 984739 h 1441939"/>
              <a:gd name="connsiteX7" fmla="*/ 1696916 w 2180493"/>
              <a:gd name="connsiteY7" fmla="*/ 606669 h 1441939"/>
              <a:gd name="connsiteX8" fmla="*/ 1494693 w 2180493"/>
              <a:gd name="connsiteY8" fmla="*/ 149469 h 1441939"/>
              <a:gd name="connsiteX9" fmla="*/ 1406769 w 2180493"/>
              <a:gd name="connsiteY9" fmla="*/ 123093 h 1441939"/>
              <a:gd name="connsiteX10" fmla="*/ 791308 w 2180493"/>
              <a:gd name="connsiteY10" fmla="*/ 0 h 144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493" h="1441939">
                <a:moveTo>
                  <a:pt x="791308" y="0"/>
                </a:moveTo>
                <a:lnTo>
                  <a:pt x="0" y="747346"/>
                </a:lnTo>
                <a:lnTo>
                  <a:pt x="580293" y="1389185"/>
                </a:lnTo>
                <a:cubicBezTo>
                  <a:pt x="603739" y="1403839"/>
                  <a:pt x="626358" y="1419906"/>
                  <a:pt x="650631" y="1433146"/>
                </a:cubicBezTo>
                <a:cubicBezTo>
                  <a:pt x="658767" y="1437584"/>
                  <a:pt x="677008" y="1441939"/>
                  <a:pt x="677008" y="1441939"/>
                </a:cubicBezTo>
                <a:lnTo>
                  <a:pt x="1547446" y="1389185"/>
                </a:lnTo>
                <a:lnTo>
                  <a:pt x="2180493" y="984739"/>
                </a:lnTo>
                <a:lnTo>
                  <a:pt x="1696916" y="606669"/>
                </a:lnTo>
                <a:lnTo>
                  <a:pt x="1494693" y="149469"/>
                </a:lnTo>
                <a:lnTo>
                  <a:pt x="1406769" y="123093"/>
                </a:lnTo>
                <a:lnTo>
                  <a:pt x="79130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4746" y="429501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7561" y="348172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9273" y="5193662"/>
            <a:ext cx="214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Truncation boundary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40456" y="2134156"/>
            <a:ext cx="3183028" cy="2690243"/>
            <a:chOff x="3987561" y="1866385"/>
            <a:chExt cx="3222022" cy="2723200"/>
          </a:xfrm>
        </p:grpSpPr>
        <p:sp>
          <p:nvSpPr>
            <p:cNvPr id="15" name="Arc 14"/>
            <p:cNvSpPr/>
            <p:nvPr/>
          </p:nvSpPr>
          <p:spPr>
            <a:xfrm>
              <a:off x="3987561" y="2569716"/>
              <a:ext cx="2647044" cy="2019869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4922499" y="2367493"/>
              <a:ext cx="1846790" cy="1483565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606670" y="2123460"/>
              <a:ext cx="1388562" cy="985815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6273432" y="1866385"/>
              <a:ext cx="936151" cy="814077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39969" y="2525536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4123" y="1919435"/>
            <a:ext cx="5577453" cy="366995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9344" y="2268605"/>
            <a:ext cx="4754213" cy="29251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Boundary conditions</a:t>
            </a:r>
            <a:endParaRPr lang="en-US" sz="3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81656" y="4457700"/>
            <a:ext cx="307729" cy="29893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462602" y="2945423"/>
            <a:ext cx="2180493" cy="1441939"/>
          </a:xfrm>
          <a:custGeom>
            <a:avLst/>
            <a:gdLst>
              <a:gd name="connsiteX0" fmla="*/ 791308 w 2180493"/>
              <a:gd name="connsiteY0" fmla="*/ 0 h 1441939"/>
              <a:gd name="connsiteX1" fmla="*/ 0 w 2180493"/>
              <a:gd name="connsiteY1" fmla="*/ 747346 h 1441939"/>
              <a:gd name="connsiteX2" fmla="*/ 580293 w 2180493"/>
              <a:gd name="connsiteY2" fmla="*/ 1389185 h 1441939"/>
              <a:gd name="connsiteX3" fmla="*/ 650631 w 2180493"/>
              <a:gd name="connsiteY3" fmla="*/ 1433146 h 1441939"/>
              <a:gd name="connsiteX4" fmla="*/ 677008 w 2180493"/>
              <a:gd name="connsiteY4" fmla="*/ 1441939 h 1441939"/>
              <a:gd name="connsiteX5" fmla="*/ 1547446 w 2180493"/>
              <a:gd name="connsiteY5" fmla="*/ 1389185 h 1441939"/>
              <a:gd name="connsiteX6" fmla="*/ 2180493 w 2180493"/>
              <a:gd name="connsiteY6" fmla="*/ 984739 h 1441939"/>
              <a:gd name="connsiteX7" fmla="*/ 1696916 w 2180493"/>
              <a:gd name="connsiteY7" fmla="*/ 606669 h 1441939"/>
              <a:gd name="connsiteX8" fmla="*/ 1494693 w 2180493"/>
              <a:gd name="connsiteY8" fmla="*/ 149469 h 1441939"/>
              <a:gd name="connsiteX9" fmla="*/ 1406769 w 2180493"/>
              <a:gd name="connsiteY9" fmla="*/ 123093 h 1441939"/>
              <a:gd name="connsiteX10" fmla="*/ 791308 w 2180493"/>
              <a:gd name="connsiteY10" fmla="*/ 0 h 144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493" h="1441939">
                <a:moveTo>
                  <a:pt x="791308" y="0"/>
                </a:moveTo>
                <a:lnTo>
                  <a:pt x="0" y="747346"/>
                </a:lnTo>
                <a:lnTo>
                  <a:pt x="580293" y="1389185"/>
                </a:lnTo>
                <a:cubicBezTo>
                  <a:pt x="603739" y="1403839"/>
                  <a:pt x="626358" y="1419906"/>
                  <a:pt x="650631" y="1433146"/>
                </a:cubicBezTo>
                <a:cubicBezTo>
                  <a:pt x="658767" y="1437584"/>
                  <a:pt x="677008" y="1441939"/>
                  <a:pt x="677008" y="1441939"/>
                </a:cubicBezTo>
                <a:lnTo>
                  <a:pt x="1547446" y="1389185"/>
                </a:lnTo>
                <a:lnTo>
                  <a:pt x="2180493" y="984739"/>
                </a:lnTo>
                <a:lnTo>
                  <a:pt x="1696916" y="606669"/>
                </a:lnTo>
                <a:lnTo>
                  <a:pt x="1494693" y="149469"/>
                </a:lnTo>
                <a:lnTo>
                  <a:pt x="1406769" y="123093"/>
                </a:lnTo>
                <a:lnTo>
                  <a:pt x="79130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90710" y="2268605"/>
            <a:ext cx="23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Computational domain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40686" y="1908229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Perfectly matched layer (PML)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04746" y="429501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7561" y="348172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40456" y="2134156"/>
            <a:ext cx="3183028" cy="2690243"/>
            <a:chOff x="3987561" y="1866385"/>
            <a:chExt cx="3222022" cy="2723200"/>
          </a:xfrm>
        </p:grpSpPr>
        <p:sp>
          <p:nvSpPr>
            <p:cNvPr id="20" name="Arc 19"/>
            <p:cNvSpPr/>
            <p:nvPr/>
          </p:nvSpPr>
          <p:spPr>
            <a:xfrm>
              <a:off x="3987561" y="2569716"/>
              <a:ext cx="2647044" cy="2019869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4922499" y="2367493"/>
              <a:ext cx="1846790" cy="1483565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606670" y="2123460"/>
              <a:ext cx="1388562" cy="985815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6273432" y="1866385"/>
              <a:ext cx="936151" cy="814077"/>
            </a:xfrm>
            <a:prstGeom prst="arc">
              <a:avLst>
                <a:gd name="adj1" fmla="val 16200000"/>
                <a:gd name="adj2" fmla="val 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39969" y="2525536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9" y="120052"/>
            <a:ext cx="8042729" cy="9458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Perfectly matched layer (PML)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33146"/>
            <a:ext cx="7740650" cy="4391456"/>
          </a:xfrm>
        </p:spPr>
        <p:txBody>
          <a:bodyPr/>
          <a:lstStyle/>
          <a:p>
            <a:r>
              <a:rPr lang="en-US" dirty="0" smtClean="0"/>
              <a:t>Artificial material that absorbs radiation </a:t>
            </a:r>
            <a:r>
              <a:rPr lang="en-US" dirty="0" smtClean="0"/>
              <a:t>without </a:t>
            </a:r>
            <a:r>
              <a:rPr lang="en-US" dirty="0" smtClean="0"/>
              <a:t>reflection</a:t>
            </a:r>
            <a:endParaRPr lang="en-US" dirty="0" smtClean="0"/>
          </a:p>
          <a:p>
            <a:r>
              <a:rPr lang="en-US" dirty="0" smtClean="0"/>
              <a:t>This is perhaps the most common way to truncate a computational domain.</a:t>
            </a:r>
          </a:p>
          <a:p>
            <a:r>
              <a:rPr lang="en-US" b="1" u="sng" dirty="0" smtClean="0"/>
              <a:t>Disadvantages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Some reflections from PML can occur. This can be minimized by ensuring that radiation hits PML at a 90 degree angle; i.e. place PML far from any </a:t>
            </a:r>
            <a:r>
              <a:rPr lang="en-US" dirty="0" err="1" smtClean="0"/>
              <a:t>scatterer</a:t>
            </a:r>
            <a:r>
              <a:rPr lang="en-US" dirty="0" smtClean="0"/>
              <a:t> or use circular computation domain if possible</a:t>
            </a:r>
          </a:p>
          <a:p>
            <a:pPr lvl="1"/>
            <a:r>
              <a:rPr lang="en-US" dirty="0" smtClean="0"/>
              <a:t>Magnitude of reflections is wavelength dependent</a:t>
            </a:r>
          </a:p>
          <a:p>
            <a:pPr lvl="1"/>
            <a:r>
              <a:rPr lang="en-US" dirty="0" smtClean="0"/>
              <a:t>Additional computational complexity: PML needs to be meshed and the fields need to be solved in this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43932</TotalTime>
  <Words>1480</Words>
  <Application>Microsoft Office PowerPoint</Application>
  <PresentationFormat>On-screen Show (4:3)</PresentationFormat>
  <Paragraphs>284</Paragraphs>
  <Slides>61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EE232: Lightwave Devices</vt:lpstr>
      <vt:lpstr>EE232 overview</vt:lpstr>
      <vt:lpstr>Today: intro to FDTD</vt:lpstr>
      <vt:lpstr>General simulation concepts</vt:lpstr>
      <vt:lpstr>General simulation concepts</vt:lpstr>
      <vt:lpstr>General simulation concepts</vt:lpstr>
      <vt:lpstr>General simulation concepts</vt:lpstr>
      <vt:lpstr>Boundary conditions</vt:lpstr>
      <vt:lpstr>Perfectly matched layer (PML)</vt:lpstr>
      <vt:lpstr>Other boundary conditions</vt:lpstr>
      <vt:lpstr>Other boundary conditions</vt:lpstr>
      <vt:lpstr>Example</vt:lpstr>
      <vt:lpstr>PowerPoint Presentation</vt:lpstr>
      <vt:lpstr>PowerPoint Presentation</vt:lpstr>
      <vt:lpstr>PowerPoint Presentation</vt:lpstr>
      <vt:lpstr>FDTD code implementation for previous example</vt:lpstr>
      <vt:lpstr>Propagating to far-field</vt:lpstr>
      <vt:lpstr>Propagating to far-field</vt:lpstr>
      <vt:lpstr>How a DVD works</vt:lpstr>
      <vt:lpstr>How a DVD works</vt:lpstr>
      <vt:lpstr>FDTD simulation</vt:lpstr>
      <vt:lpstr>Next time</vt:lpstr>
      <vt:lpstr>Installing FDTD Solutions</vt:lpstr>
      <vt:lpstr>Installing FDTD Solutions</vt:lpstr>
      <vt:lpstr>Installing FDTD Solutions</vt:lpstr>
      <vt:lpstr>Lumerical FDTD program</vt:lpstr>
      <vt:lpstr>Create ‘land’ geometry</vt:lpstr>
      <vt:lpstr>Create ‘land’ geometry</vt:lpstr>
      <vt:lpstr>Create ‘land’ geometry</vt:lpstr>
      <vt:lpstr>Create simulation window</vt:lpstr>
      <vt:lpstr>Create simulation window</vt:lpstr>
      <vt:lpstr>Create simulation window</vt:lpstr>
      <vt:lpstr>Create simulation window</vt:lpstr>
      <vt:lpstr>Create simulation window</vt:lpstr>
      <vt:lpstr>Create simulation window</vt:lpstr>
      <vt:lpstr>Create source</vt:lpstr>
      <vt:lpstr>Create source</vt:lpstr>
      <vt:lpstr>Create source</vt:lpstr>
      <vt:lpstr>Create source</vt:lpstr>
      <vt:lpstr>Create source</vt:lpstr>
      <vt:lpstr>Create field monitor</vt:lpstr>
      <vt:lpstr>Create field monitor</vt:lpstr>
      <vt:lpstr>Create time-domain monitor</vt:lpstr>
      <vt:lpstr>Create time-domain monitor</vt:lpstr>
      <vt:lpstr>Create movie monitor</vt:lpstr>
      <vt:lpstr>Create movie monitor</vt:lpstr>
      <vt:lpstr>Run simulation</vt:lpstr>
      <vt:lpstr>PowerPoint Presentation</vt:lpstr>
      <vt:lpstr>Analyze field-monitor</vt:lpstr>
      <vt:lpstr>Far-field calculation</vt:lpstr>
      <vt:lpstr>Far-field calculation</vt:lpstr>
      <vt:lpstr>Far-field calculation</vt:lpstr>
      <vt:lpstr>Create ‘pit’ geometry</vt:lpstr>
      <vt:lpstr>Create ‘pit’ geometry</vt:lpstr>
      <vt:lpstr>Create ‘pit’ geometry</vt:lpstr>
      <vt:lpstr>PowerPoint Presentation</vt:lpstr>
      <vt:lpstr>Far-field</vt:lpstr>
      <vt:lpstr>How to maximize scattering?</vt:lpstr>
      <vt:lpstr>How to maximize scattering?</vt:lpstr>
      <vt:lpstr>Far-field</vt:lpstr>
      <vt:lpstr>Far-field comparison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803</cp:revision>
  <dcterms:created xsi:type="dcterms:W3CDTF">2013-01-15T19:08:57Z</dcterms:created>
  <dcterms:modified xsi:type="dcterms:W3CDTF">2018-01-17T21:17:56Z</dcterms:modified>
</cp:coreProperties>
</file>